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257" r:id="rId4"/>
    <p:sldId id="282" r:id="rId5"/>
    <p:sldId id="256" r:id="rId6"/>
    <p:sldId id="273" r:id="rId7"/>
    <p:sldId id="266" r:id="rId8"/>
    <p:sldId id="268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4" r:id="rId19"/>
    <p:sldId id="267" r:id="rId20"/>
    <p:sldId id="285" r:id="rId21"/>
    <p:sldId id="286" r:id="rId22"/>
    <p:sldId id="287" r:id="rId23"/>
    <p:sldId id="272" r:id="rId24"/>
    <p:sldId id="261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gwooklim02@naver.com" initials="s" lastIdx="2" clrIdx="0"/>
  <p:cmAuthor id="2" name="Administrator" initials="A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>
        <p:scale>
          <a:sx n="124" d="100"/>
          <a:sy n="124" d="100"/>
        </p:scale>
        <p:origin x="-306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00:32:14.437" idx="1">
    <p:pos x="10" y="10"/>
    <p:text>전체 선택자는 HTML페이지 내부의 모든 요소(태그)에 같은 CSS속성을 적용합니다. 그렇기 때문에 보통 [예제 1]처럼 margin이나 padding값을 초기화하는 등 기본값을 정해둘 때 사용합니다. 하지만 이를 사용하면 문서안의 모든 요소를 읽어내려야 하기 때문에 페이지 로딩의 속도가 느려질 수 있습니다. 따라서 자주 사용하지 않는 것이 좋습니다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00:32:14.437" idx="1">
    <p:pos x="10" y="10"/>
    <p:text>인접 형제 연산자, 일반 형제 연산자 라는 것도 있지만 많이 쓰이지도 않고 저희 코딩 내용에 속하지 않은 내용이므로 패스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10T22:03:57.411" idx="1">
    <p:pos x="10" y="10"/>
    <p:text>/*
 text-shadow: offset-x offset-y blur-radius color | none | initial | inherit
•offset-x : 그림자의 수평 거리를 정합니다. (필수)
•offset-y : 그림자의 수직 거리를 정합니다. (필수)
•blur-radius : 흐림 정도를 정합니다. (선택 : 값을 정하지 않으면 0)
•color : 색을 정합니다. (선택 : 값을 정하지 않으면 브라우저 기본값)
•none : 글림자 효과를 없앱니다.
•initial : 기본값으로 설정합니다.
•inherit : 부모 요소의 속성값을 상속받습니다.
*/
/*
background-repeat: repeat | repeat-x | repeat-y | no-repeat | inherit
•repeat : 가로 방향, 세로 방향으로 반복합니다.
•repeat-x : 가로 방향으로 반복합니다.
•repeat-y : 세로 방향으로 반복합니다.
•no-repeat : 반복하지 않습니다.
•initial : 기본값으로 설정합니다.
•inherit : 부모 요소의 속성값을 상속받습니다.
*/
/*자동으로 테이블 배열 기능을 사용.
column 의 너비는 셀 안의 고정적으로 가장 넓은 콘텐트에 의해 정해짐.
최종 레이아웃이 결정되기 전까지 테이블의 모든 내용을 읽어들인 다음 정해지므로 다소 렌더링이 늦어질 수 있음.
border-collapse
separate : 표(table)의 테두리와 셀(td)의 테두리 사이에 간격을 둡니다.
collapse : 표(table)의 테두리와 셀(td)의 테두리 사이의 간격을 없앱니다. 겹치는 부분은 한 줄로 나타냅니다.
initial : 기본값으로 설정합니다.
inherit : 부모 요소의 속성값을 상속받습니다.*/</p:text>
    <p:extLst>
      <p:ext uri="{C676402C-5697-4E1C-873F-D02D1690AC5C}">
        <p15:threadingInfo xmlns:p15="http://schemas.microsoft.com/office/powerpoint/2012/main" timeZoneBias="-540"/>
      </p:ext>
    </p:extLst>
  </p:cm>
  <p:cm authorId="1" dt="2019-10-11T08:52:12.757" idx="2">
    <p:pos x="10" y="146"/>
    <p:text>자동으로 테이블 배열 기능을 사용.
column 의 너비는 셀 안의 고정적으로 가장 넓은 콘텐트에 의해 정해짐.
최종 레이아웃이 결정되기 전까지 테이블의 모든 내용을 읽어들인 다음 정해지므로 다소 렌더링이 늦어질 수 있음.separate : 표(table)의 테두리와 셀(td)의 테두리 사이에 간격을 둡니다.
collapse : 표(table)의 테두리와 셀(td)의 테두리 사이의 간격을 없앱니다. 겹치는 부분은 한 줄로 나타냅니다.
initial : 기본값으로 설정합니다.
inherit : 부모 요소의 속성값을 상속받습니다.position 속성은 태그를 어떻게 위치시킬지를 정의하며, 아래의 5가지 값을 갖습니다.
static: 기본값, 다른 태그와의 관계에 의해 자동으로 배치되며 위치를 임의로 설정해 줄 수 없습니다.
absolute: 절대 좌표와 함께 위치를 지정해 줄 수 있습니다.
relative: 원래 있던 위치를 기준으로 좌표를 지정합니다.
fixed: 스크롤과 상관없이 항상 문서 최 좌측상단을 기준으로 좌표를 고정합니다.
inherit: 부모 태그의 속성값을 상속받습니다.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pPr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xtree.co.kr/p8468/" TargetMode="External"/><Relationship Id="rId7" Type="http://schemas.openxmlformats.org/officeDocument/2006/relationships/hyperlink" Target="https://www.youtube.com/watch?v=KYo62fhaR7M" TargetMode="External"/><Relationship Id="rId2" Type="http://schemas.openxmlformats.org/officeDocument/2006/relationships/hyperlink" Target="https://yusaebyeol.blogspot.com/2018/08/free-ppt-download-ppt-2018-yellow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dingfactory.net/10650" TargetMode="External"/><Relationship Id="rId5" Type="http://schemas.openxmlformats.org/officeDocument/2006/relationships/hyperlink" Target="https://www.codingfactory.net/10571" TargetMode="External"/><Relationship Id="rId4" Type="http://schemas.openxmlformats.org/officeDocument/2006/relationships/hyperlink" Target="https://coding-factory.tistory.com/187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723960" y="725538"/>
            <a:ext cx="60676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포토 </a:t>
            </a:r>
            <a:r>
              <a:rPr kumimoji="1" lang="ko-KR" altLang="en-US" sz="48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폴리오</a:t>
            </a:r>
            <a:r>
              <a:rPr kumimoji="1" lang="ko-KR" altLang="en-US" sz="4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kumimoji="1" lang="ko-KR" altLang="en-US" sz="4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홈페이지</a:t>
            </a:r>
            <a:endParaRPr kumimoji="1" lang="en-US" altLang="ko-KR" sz="48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ko-KR" altLang="en-US" sz="4800" b="1" smtClean="0">
                <a:solidFill>
                  <a:schemeClr val="bg1"/>
                </a:solidFill>
                <a:latin typeface="Century Gothic" panose="020B0502020202020204" pitchFamily="34" charset="0"/>
              </a:rPr>
              <a:t>코드 분석 및 설계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テキスト ボックス 3"/>
          <p:cNvSpPr txBox="1"/>
          <p:nvPr/>
        </p:nvSpPr>
        <p:spPr>
          <a:xfrm>
            <a:off x="7047704" y="5188111"/>
            <a:ext cx="4839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과목 </a:t>
            </a:r>
            <a:r>
              <a:rPr kumimoji="1"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kumimoji="1"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창업 안드로이드앱프로젝트</a:t>
            </a:r>
            <a:endParaRPr kumimoji="1" lang="en-US" altLang="ko-K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kumimoji="1"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교수님 </a:t>
            </a:r>
            <a:r>
              <a:rPr kumimoji="1"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kumimoji="1"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김주현 교수님</a:t>
            </a:r>
            <a:endParaRPr kumimoji="1" lang="en-US" altLang="ko-K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kumimoji="1"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발표자 </a:t>
            </a:r>
            <a:r>
              <a:rPr kumimoji="1"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kumimoji="1" lang="ko-KR" alt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임성욱</a:t>
            </a:r>
            <a:endParaRPr kumimoji="1" lang="ja-JP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99526" y="204686"/>
            <a:ext cx="2853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태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그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kumimoji="1"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선택자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76250" y="1234957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HTML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요소를 직접 지칭하는 가장 간단한 </a:t>
            </a:r>
            <a:r>
              <a:rPr kumimoji="1"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Y얕은샘물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3172737"/>
            <a:ext cx="11766550" cy="3471255"/>
          </a:xfrm>
          <a:prstGeom prst="rect">
            <a:avLst/>
          </a:prstGeom>
        </p:spPr>
      </p:pic>
      <p:sp>
        <p:nvSpPr>
          <p:cNvPr id="19" name="テキスト ボックス 15"/>
          <p:cNvSpPr txBox="1"/>
          <p:nvPr/>
        </p:nvSpPr>
        <p:spPr>
          <a:xfrm>
            <a:off x="501650" y="1911283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공통 스타일을 지정할 때 주로 사용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Y얕은샘물M" panose="02030600000101010101" pitchFamily="18" charset="-127"/>
            </a:endParaRPr>
          </a:p>
        </p:txBody>
      </p:sp>
      <p:sp>
        <p:nvSpPr>
          <p:cNvPr id="20" name="テキスト ボックス 15"/>
          <p:cNvSpPr txBox="1"/>
          <p:nvPr/>
        </p:nvSpPr>
        <p:spPr>
          <a:xfrm>
            <a:off x="299621" y="2587961"/>
            <a:ext cx="790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solidFill>
                  <a:srgbClr val="002060"/>
                </a:solidFill>
                <a:latin typeface="HY얕은샘물M" panose="02030600000101010101" pitchFamily="18" charset="-127"/>
              </a:rPr>
              <a:t>CSS</a:t>
            </a:r>
            <a:endParaRPr kumimoji="1" lang="ja-JP" altLang="en-US" sz="3200" dirty="0">
              <a:solidFill>
                <a:srgbClr val="002060"/>
              </a:solidFill>
              <a:latin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23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94689" y="204686"/>
            <a:ext cx="335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클래스 </a:t>
            </a:r>
            <a:r>
              <a:rPr kumimoji="1"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선택자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76250" y="1234957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주어진 값을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class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속성값으로 가진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HTML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요소를 찾아 선택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Y얕은샘물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1" y="3126785"/>
            <a:ext cx="10260254" cy="825537"/>
          </a:xfrm>
          <a:prstGeom prst="rect">
            <a:avLst/>
          </a:prstGeom>
        </p:spPr>
      </p:pic>
      <p:sp>
        <p:nvSpPr>
          <p:cNvPr id="18" name="テキスト ボックス 15"/>
          <p:cNvSpPr txBox="1"/>
          <p:nvPr/>
        </p:nvSpPr>
        <p:spPr>
          <a:xfrm>
            <a:off x="476250" y="1924784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선택하려는 속성값 앞에 마침표를 추가해서 작성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Y얕은샘물M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0" y="4569548"/>
            <a:ext cx="6650477" cy="2047152"/>
          </a:xfrm>
          <a:prstGeom prst="rect">
            <a:avLst/>
          </a:prstGeom>
        </p:spPr>
      </p:pic>
      <p:sp>
        <p:nvSpPr>
          <p:cNvPr id="20" name="テキスト ボックス 15"/>
          <p:cNvSpPr txBox="1"/>
          <p:nvPr/>
        </p:nvSpPr>
        <p:spPr>
          <a:xfrm>
            <a:off x="804280" y="2542010"/>
            <a:ext cx="790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solidFill>
                  <a:srgbClr val="002060"/>
                </a:solidFill>
                <a:latin typeface="HY얕은샘물M" panose="02030600000101010101" pitchFamily="18" charset="-127"/>
              </a:rPr>
              <a:t>CSS</a:t>
            </a:r>
            <a:endParaRPr kumimoji="1" lang="ja-JP" altLang="en-US" sz="3200" dirty="0">
              <a:solidFill>
                <a:srgbClr val="002060"/>
              </a:solidFill>
              <a:latin typeface="HY얕은샘물M" panose="02030600000101010101" pitchFamily="18" charset="-127"/>
            </a:endParaRPr>
          </a:p>
        </p:txBody>
      </p:sp>
      <p:sp>
        <p:nvSpPr>
          <p:cNvPr id="21" name="テキスト ボックス 15"/>
          <p:cNvSpPr txBox="1"/>
          <p:nvPr/>
        </p:nvSpPr>
        <p:spPr>
          <a:xfrm>
            <a:off x="804280" y="4091410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solidFill>
                  <a:srgbClr val="002060"/>
                </a:solidFill>
                <a:latin typeface="HY얕은샘물M" panose="02030600000101010101" pitchFamily="18" charset="-127"/>
              </a:rPr>
              <a:t>HTML</a:t>
            </a:r>
            <a:endParaRPr kumimoji="1" lang="ja-JP" altLang="en-US" sz="3200" dirty="0">
              <a:solidFill>
                <a:srgbClr val="002060"/>
              </a:solidFill>
              <a:latin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94689" y="204686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ID </a:t>
            </a:r>
            <a:r>
              <a:rPr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선택자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76250" y="1234957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마침표 대신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#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을 사용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Y얕은샘물M" panose="02030600000101010101" pitchFamily="18" charset="-127"/>
            </a:endParaRPr>
          </a:p>
        </p:txBody>
      </p:sp>
      <p:sp>
        <p:nvSpPr>
          <p:cNvPr id="18" name="テキスト ボックス 15"/>
          <p:cNvSpPr txBox="1"/>
          <p:nvPr/>
        </p:nvSpPr>
        <p:spPr>
          <a:xfrm>
            <a:off x="476250" y="1924784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Class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속성이 아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닌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id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속성을 사용하는 것을 제외하곤 클래스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선택자와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매우 유사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Y얕은샘물M" panose="02030600000101010101" pitchFamily="18" charset="-127"/>
            </a:endParaRPr>
          </a:p>
        </p:txBody>
      </p:sp>
      <p:sp>
        <p:nvSpPr>
          <p:cNvPr id="20" name="テキスト ボックス 15"/>
          <p:cNvSpPr txBox="1"/>
          <p:nvPr/>
        </p:nvSpPr>
        <p:spPr>
          <a:xfrm>
            <a:off x="804280" y="2542010"/>
            <a:ext cx="790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solidFill>
                  <a:srgbClr val="002060"/>
                </a:solidFill>
                <a:latin typeface="HY얕은샘물M" panose="02030600000101010101" pitchFamily="18" charset="-127"/>
              </a:rPr>
              <a:t>CSS</a:t>
            </a:r>
            <a:endParaRPr kumimoji="1" lang="ja-JP" altLang="en-US" sz="3200" dirty="0">
              <a:solidFill>
                <a:srgbClr val="002060"/>
              </a:solidFill>
              <a:latin typeface="HY얕은샘물M" panose="02030600000101010101" pitchFamily="18" charset="-127"/>
            </a:endParaRPr>
          </a:p>
        </p:txBody>
      </p:sp>
      <p:sp>
        <p:nvSpPr>
          <p:cNvPr id="21" name="テキスト ボックス 15"/>
          <p:cNvSpPr txBox="1"/>
          <p:nvPr/>
        </p:nvSpPr>
        <p:spPr>
          <a:xfrm>
            <a:off x="804280" y="4386447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solidFill>
                  <a:srgbClr val="002060"/>
                </a:solidFill>
                <a:latin typeface="HY얕은샘물M" panose="02030600000101010101" pitchFamily="18" charset="-127"/>
              </a:rPr>
              <a:t>HTML</a:t>
            </a:r>
            <a:endParaRPr kumimoji="1" lang="ja-JP" altLang="en-US" sz="3200" dirty="0">
              <a:solidFill>
                <a:srgbClr val="002060"/>
              </a:solidFill>
              <a:latin typeface="HY얕은샘물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81" y="2637578"/>
            <a:ext cx="5925377" cy="15813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81" y="5138720"/>
            <a:ext cx="2715004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1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13217"/>
            <a:ext cx="622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클래스 </a:t>
            </a:r>
            <a:r>
              <a:rPr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선택자와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ID </a:t>
            </a:r>
            <a:r>
              <a:rPr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선택자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25450" y="1793757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2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한페이지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내에 여러 번 반복될 스타일은 클래스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한번만 적용될 스타일은 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ID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sp>
        <p:nvSpPr>
          <p:cNvPr id="18" name="テキスト ボックス 15"/>
          <p:cNvSpPr txBox="1"/>
          <p:nvPr/>
        </p:nvSpPr>
        <p:spPr>
          <a:xfrm>
            <a:off x="425450" y="3567770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Class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속성은 속성값을 두 개 이상 가질 수 있음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sp>
        <p:nvSpPr>
          <p:cNvPr id="17" name="テキスト ボックス 15"/>
          <p:cNvSpPr txBox="1"/>
          <p:nvPr/>
        </p:nvSpPr>
        <p:spPr>
          <a:xfrm>
            <a:off x="425450" y="4481240"/>
            <a:ext cx="11341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ID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32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선택자의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우선순위가 클래스 </a:t>
            </a:r>
            <a:r>
              <a:rPr lang="ko-KR" altLang="en-US" sz="32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보다 높음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 </a:t>
            </a:r>
          </a:p>
          <a:p>
            <a:pPr algn="just"/>
            <a:endParaRPr lang="en-US" altLang="ko-KR" sz="32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algn="just"/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우선 적용할 스타일은 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ID </a:t>
            </a:r>
            <a:r>
              <a:rPr lang="ko-KR" altLang="en-US" sz="32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선택자를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사용하는 것이 좋음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sp>
        <p:nvSpPr>
          <p:cNvPr id="19" name="テキスト ボックス 15"/>
          <p:cNvSpPr txBox="1"/>
          <p:nvPr/>
        </p:nvSpPr>
        <p:spPr>
          <a:xfrm>
            <a:off x="800101" y="2498226"/>
            <a:ext cx="8216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Class</a:t>
            </a: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는 어떤 분류 안에 포함된 요소의 특성을 정의하는데 사용</a:t>
            </a:r>
            <a:r>
              <a:rPr lang="en-US" altLang="ko-KR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pPr algn="just"/>
            <a:r>
              <a:rPr kumimoji="1" lang="en-US" altLang="ja-JP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id</a:t>
            </a:r>
            <a:r>
              <a:rPr kumimoji="1"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는 어떤 요소의 유일한 특성을 정의 </a:t>
            </a:r>
            <a:r>
              <a:rPr kumimoji="1" lang="en-US" altLang="ko-KR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(HTML </a:t>
            </a:r>
            <a:r>
              <a:rPr kumimoji="1"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문서에서 특정 </a:t>
            </a:r>
            <a:r>
              <a:rPr kumimoji="1" lang="en-US" altLang="ko-KR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id</a:t>
            </a:r>
            <a:r>
              <a:rPr kumimoji="1"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속성값은 오직 하나</a:t>
            </a:r>
            <a:r>
              <a:rPr kumimoji="1" lang="en-US" altLang="ko-KR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)</a:t>
            </a:r>
            <a:endParaRPr kumimoji="1" lang="ja-JP" altLang="en-US" sz="2800" dirty="0">
              <a:latin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8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04686"/>
            <a:ext cx="2853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복합</a:t>
            </a:r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선택자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76251" y="1234957"/>
            <a:ext cx="399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하위 </a:t>
            </a:r>
            <a:r>
              <a:rPr kumimoji="1"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선택자와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자식 </a:t>
            </a:r>
            <a:r>
              <a:rPr kumimoji="1"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Y얕은샘물M" panose="02030600000101010101" pitchFamily="18" charset="-127"/>
            </a:endParaRPr>
          </a:p>
        </p:txBody>
      </p:sp>
      <p:sp>
        <p:nvSpPr>
          <p:cNvPr id="17" name="テキスト ボックス 15"/>
          <p:cNvSpPr txBox="1"/>
          <p:nvPr/>
        </p:nvSpPr>
        <p:spPr>
          <a:xfrm>
            <a:off x="476250" y="1865919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하위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선택자는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부모 요소에 포함된 모든 하위 요소에 스타일 적용</a:t>
            </a:r>
            <a:endParaRPr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Y얕은샘물M" panose="02030600000101010101" pitchFamily="18" charset="-127"/>
            </a:endParaRPr>
          </a:p>
        </p:txBody>
      </p:sp>
      <p:sp>
        <p:nvSpPr>
          <p:cNvPr id="19" name="テキスト ボックス 15"/>
          <p:cNvSpPr txBox="1"/>
          <p:nvPr/>
        </p:nvSpPr>
        <p:spPr>
          <a:xfrm>
            <a:off x="476250" y="2594087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자식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선택자는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부모의 바로 아래 자식 요소에만 적용</a:t>
            </a:r>
            <a:endParaRPr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Y얕은샘물M" panose="02030600000101010101" pitchFamily="18" charset="-127"/>
            </a:endParaRPr>
          </a:p>
        </p:txBody>
      </p:sp>
      <p:sp>
        <p:nvSpPr>
          <p:cNvPr id="22" name="テキスト ボックス 15"/>
          <p:cNvSpPr txBox="1"/>
          <p:nvPr/>
        </p:nvSpPr>
        <p:spPr>
          <a:xfrm>
            <a:off x="190501" y="4708231"/>
            <a:ext cx="11341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Section </a:t>
            </a:r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{border: 1px dotted black;}</a:t>
            </a:r>
          </a:p>
          <a:p>
            <a:pPr algn="just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자식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Section&gt;</a:t>
            </a:r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{border: 1px dotted black;}</a:t>
            </a:r>
          </a:p>
        </p:txBody>
      </p:sp>
      <p:sp>
        <p:nvSpPr>
          <p:cNvPr id="23" name="テキスト ボックス 15"/>
          <p:cNvSpPr txBox="1"/>
          <p:nvPr/>
        </p:nvSpPr>
        <p:spPr>
          <a:xfrm>
            <a:off x="266201" y="4234691"/>
            <a:ext cx="790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solidFill>
                  <a:srgbClr val="002060"/>
                </a:solidFill>
                <a:latin typeface="HY얕은샘물M" panose="02030600000101010101" pitchFamily="18" charset="-127"/>
              </a:rPr>
              <a:t>CSS</a:t>
            </a:r>
            <a:endParaRPr kumimoji="1" lang="ja-JP" altLang="en-US" sz="3200" dirty="0">
              <a:solidFill>
                <a:srgbClr val="002060"/>
              </a:solidFill>
              <a:latin typeface="HY얕은샘물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78" y="909760"/>
            <a:ext cx="8411749" cy="395342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1" y="3178862"/>
            <a:ext cx="10260254" cy="8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1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190129"/>
            <a:ext cx="385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선택자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우선순위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33374" y="2812154"/>
            <a:ext cx="340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ID </a:t>
            </a:r>
            <a:r>
              <a:rPr lang="ko-KR" altLang="en-US" sz="32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선택자는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개당 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100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2" y="1629611"/>
            <a:ext cx="10729394" cy="867272"/>
          </a:xfrm>
          <a:prstGeom prst="rect">
            <a:avLst/>
          </a:prstGeom>
        </p:spPr>
      </p:pic>
      <p:sp>
        <p:nvSpPr>
          <p:cNvPr id="20" name="テキスト ボックス 15"/>
          <p:cNvSpPr txBox="1"/>
          <p:nvPr/>
        </p:nvSpPr>
        <p:spPr>
          <a:xfrm>
            <a:off x="333374" y="3450610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클래스 </a:t>
            </a:r>
            <a:r>
              <a:rPr lang="ko-KR" altLang="en-US" sz="32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선택자는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개당 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10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sp>
        <p:nvSpPr>
          <p:cNvPr id="21" name="テキスト ボックス 15"/>
          <p:cNvSpPr txBox="1"/>
          <p:nvPr/>
        </p:nvSpPr>
        <p:spPr>
          <a:xfrm>
            <a:off x="333375" y="4142747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태그 </a:t>
            </a:r>
            <a:r>
              <a:rPr kumimoji="1" lang="ko-KR" altLang="en-US" sz="32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선택자는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개당 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1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sp>
        <p:nvSpPr>
          <p:cNvPr id="22" name="テキスト ボックス 15"/>
          <p:cNvSpPr txBox="1"/>
          <p:nvPr/>
        </p:nvSpPr>
        <p:spPr>
          <a:xfrm>
            <a:off x="333375" y="4834884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</a:t>
            </a:r>
            <a:r>
              <a:rPr kumimoji="1" lang="ko-KR" altLang="en-US" sz="32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kumimoji="1" lang="ko-KR" altLang="en-US" sz="32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선택자는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개당 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0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26" y="2812154"/>
            <a:ext cx="4877481" cy="1933845"/>
          </a:xfrm>
          <a:prstGeom prst="rect">
            <a:avLst/>
          </a:prstGeom>
        </p:spPr>
      </p:pic>
      <p:sp>
        <p:nvSpPr>
          <p:cNvPr id="23" name="テキスト ボックス 15"/>
          <p:cNvSpPr txBox="1"/>
          <p:nvPr/>
        </p:nvSpPr>
        <p:spPr>
          <a:xfrm>
            <a:off x="9478537" y="2874535"/>
            <a:ext cx="68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4800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13</a:t>
            </a:r>
            <a:endParaRPr kumimoji="1" lang="ja-JP" altLang="en-US" sz="4800" b="1" dirty="0">
              <a:latin typeface="HY얕은샘물M" panose="02030600000101010101" pitchFamily="18" charset="-127"/>
            </a:endParaRPr>
          </a:p>
        </p:txBody>
      </p:sp>
      <p:sp>
        <p:nvSpPr>
          <p:cNvPr id="24" name="テキスト ボックス 15"/>
          <p:cNvSpPr txBox="1"/>
          <p:nvPr/>
        </p:nvSpPr>
        <p:spPr>
          <a:xfrm>
            <a:off x="9483337" y="3896525"/>
            <a:ext cx="1133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4800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101</a:t>
            </a:r>
            <a:endParaRPr kumimoji="1" lang="ja-JP" altLang="en-US" sz="4800" b="1" dirty="0">
              <a:latin typeface="HY얕은샘물M" panose="02030600000101010101" pitchFamily="18" charset="-127"/>
            </a:endParaRPr>
          </a:p>
        </p:txBody>
      </p:sp>
      <p:sp>
        <p:nvSpPr>
          <p:cNvPr id="25" name="テキスト ボックス 15"/>
          <p:cNvSpPr txBox="1"/>
          <p:nvPr/>
        </p:nvSpPr>
        <p:spPr>
          <a:xfrm>
            <a:off x="4249925" y="4911448"/>
            <a:ext cx="7424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점수가 같으면 나중에 </a:t>
            </a:r>
            <a:r>
              <a:rPr kumimoji="1" lang="ko-KR" altLang="en-US" sz="32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선언된게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적용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35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69715" y="204687"/>
            <a:ext cx="649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Margin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과 </a:t>
            </a:r>
            <a:r>
              <a:rPr kumimoji="1"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padding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의 차이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C:\Users\D7608\Desktop\1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15" y="865354"/>
            <a:ext cx="6975211" cy="37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15"/>
          <p:cNvSpPr txBox="1"/>
          <p:nvPr/>
        </p:nvSpPr>
        <p:spPr>
          <a:xfrm>
            <a:off x="778041" y="4470395"/>
            <a:ext cx="7933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Margin : 5px 7px 3px 0px;(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위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오른쪽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아래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왼쪽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)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sp>
        <p:nvSpPr>
          <p:cNvPr id="27" name="テキスト ボックス 15"/>
          <p:cNvSpPr txBox="1"/>
          <p:nvPr/>
        </p:nvSpPr>
        <p:spPr>
          <a:xfrm>
            <a:off x="778040" y="5023086"/>
            <a:ext cx="7933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Margin : 5px 7px 0px;(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위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오른쪽 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&amp; 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왼쪽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아래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)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sp>
        <p:nvSpPr>
          <p:cNvPr id="28" name="テキスト ボックス 15"/>
          <p:cNvSpPr txBox="1"/>
          <p:nvPr/>
        </p:nvSpPr>
        <p:spPr>
          <a:xfrm>
            <a:off x="772197" y="5544837"/>
            <a:ext cx="7933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Margin : 5px </a:t>
            </a:r>
            <a:r>
              <a:rPr kumimoji="1" lang="en-US" altLang="ja-JP" sz="32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px</a:t>
            </a:r>
            <a:r>
              <a:rPr kumimoji="1" lang="en-US" altLang="ja-JP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;(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위 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&amp; 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아래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오른쪽 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&amp; 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왼쪽</a:t>
            </a:r>
            <a:r>
              <a:rPr kumimoji="1"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)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sp>
        <p:nvSpPr>
          <p:cNvPr id="29" name="テキスト ボックス 15"/>
          <p:cNvSpPr txBox="1"/>
          <p:nvPr/>
        </p:nvSpPr>
        <p:spPr>
          <a:xfrm>
            <a:off x="781048" y="6076497"/>
            <a:ext cx="7933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3200" dirty="0">
                <a:latin typeface="HY얕은샘물M" panose="02030600000101010101" pitchFamily="18" charset="-127"/>
              </a:rPr>
              <a:t>Margin : 0px auto; (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위 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&amp; 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아래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좌우 가운데 정렬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)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20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28178" y="251429"/>
            <a:ext cx="2310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CSS 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설명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D4C9D71-BF4F-4C9A-B94E-6165B15AE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07" y="147179"/>
            <a:ext cx="8735644" cy="65636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82" y="999220"/>
            <a:ext cx="8821381" cy="50965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2022190"/>
            <a:ext cx="9488224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28178" y="251429"/>
            <a:ext cx="2310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CSS 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설명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93B311F-72B4-4AB7-B7F1-FB8191463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73" y="1525327"/>
            <a:ext cx="7363853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773220" y="1553854"/>
            <a:ext cx="3605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추가 할 기능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325826" y="15538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71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brima" panose="02000000000000000000" pitchFamily="2" charset="0"/>
              </a:rPr>
              <a:t>목차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7984426" cy="796786"/>
            <a:chOff x="887522" y="1067057"/>
            <a:chExt cx="7984426" cy="796786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1" name="テキスト ボックス 30"/>
              <p:cNvSpPr txBox="1"/>
              <p:nvPr/>
            </p:nvSpPr>
            <p:spPr>
              <a:xfrm>
                <a:off x="1629474" y="1067057"/>
                <a:ext cx="216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HTML </a:t>
                </a:r>
                <a:r>
                  <a:rPr lang="ko-KR" altLang="en-US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분석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Lorem Ipsum is simply dummy text of the printing and typesetting industry.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7984426" cy="796786"/>
            <a:chOff x="887522" y="1067057"/>
            <a:chExt cx="7984426" cy="796786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067057"/>
                <a:ext cx="18838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CSS </a:t>
                </a:r>
                <a:r>
                  <a:rPr kumimoji="1" lang="ko-KR" altLang="en-US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분석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Lorem Ipsum is simply dummy text of the printing and typesetting industry.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7984426" cy="796786"/>
            <a:chOff x="887522" y="1067057"/>
            <a:chExt cx="7984426" cy="796786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23102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추가할 기능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Lorem Ipsum is simply dummy text of the printing and typesetting industry.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887522" y="4173079"/>
            <a:ext cx="7984426" cy="796786"/>
            <a:chOff x="887522" y="1067057"/>
            <a:chExt cx="7984426" cy="796786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6" name="テキスト ボックス 45"/>
              <p:cNvSpPr txBox="1"/>
              <p:nvPr/>
            </p:nvSpPr>
            <p:spPr>
              <a:xfrm>
                <a:off x="1629474" y="1067057"/>
                <a:ext cx="2468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REFERENCE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Lorem Ipsum is simply dummy text of the printing and typesetting industry.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4686"/>
            <a:ext cx="168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디자인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t="19049" r="7518" b="12952"/>
          <a:stretch/>
        </p:blipFill>
        <p:spPr>
          <a:xfrm>
            <a:off x="462781" y="2770525"/>
            <a:ext cx="5015753" cy="19498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32" y="2726120"/>
            <a:ext cx="5191850" cy="2038635"/>
          </a:xfrm>
          <a:prstGeom prst="rect">
            <a:avLst/>
          </a:prstGeom>
        </p:spPr>
      </p:pic>
      <p:sp>
        <p:nvSpPr>
          <p:cNvPr id="10" name="톱니 모양의 오른쪽 화살표 9"/>
          <p:cNvSpPr/>
          <p:nvPr/>
        </p:nvSpPr>
        <p:spPr>
          <a:xfrm>
            <a:off x="5607941" y="3461883"/>
            <a:ext cx="793377" cy="5244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テキスト ボックス 15"/>
          <p:cNvSpPr txBox="1"/>
          <p:nvPr/>
        </p:nvSpPr>
        <p:spPr>
          <a:xfrm>
            <a:off x="5607941" y="4977130"/>
            <a:ext cx="1024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 err="1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반응형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33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4686"/>
            <a:ext cx="168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디자인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4450531"/>
            <a:ext cx="5658640" cy="143847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0" y="851017"/>
            <a:ext cx="4534533" cy="22005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70" y="2780731"/>
            <a:ext cx="4715533" cy="40772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241596"/>
            <a:ext cx="5410955" cy="1419423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2504067" y="3051599"/>
            <a:ext cx="543933" cy="888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8299750" y="1704228"/>
            <a:ext cx="543933" cy="888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6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4686"/>
            <a:ext cx="168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디자인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73" y="1721191"/>
            <a:ext cx="1209844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79" y="1244874"/>
            <a:ext cx="2829320" cy="1409897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733789" y="1721191"/>
            <a:ext cx="1169894" cy="457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06" y="2730073"/>
            <a:ext cx="5182323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4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5"/>
          <p:cNvSpPr txBox="1"/>
          <p:nvPr/>
        </p:nvSpPr>
        <p:spPr>
          <a:xfrm>
            <a:off x="358981" y="1182687"/>
            <a:ext cx="998516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Century Gothic" panose="020B0502020202020204" pitchFamily="34" charset="0"/>
                <a:cs typeface="Ebrima" panose="02000000000000000000" pitchFamily="2" charset="0"/>
              </a:rPr>
              <a:t>템플릿 </a:t>
            </a:r>
            <a:r>
              <a:rPr lang="en-US" altLang="ko-KR" sz="2000" dirty="0">
                <a:latin typeface="Century Gothic" panose="020B0502020202020204" pitchFamily="34" charset="0"/>
                <a:cs typeface="Ebrima" panose="02000000000000000000" pitchFamily="2" charset="0"/>
              </a:rPr>
              <a:t>: </a:t>
            </a:r>
            <a:r>
              <a:rPr lang="en-US" altLang="ko-KR" sz="2000" dirty="0">
                <a:hlinkClick r:id="rId2"/>
              </a:rPr>
              <a:t>https://yusaebyeol.blogspot.com/2018/08/free-ppt-download-ppt-2018-yellow.html</a:t>
            </a:r>
            <a:endParaRPr lang="en-US" altLang="ko-KR" sz="2000" dirty="0"/>
          </a:p>
          <a:p>
            <a:r>
              <a:rPr kumimoji="1" lang="en-US" altLang="ja-JP" sz="2000" dirty="0">
                <a:latin typeface="Century Gothic" panose="020B0502020202020204" pitchFamily="34" charset="0"/>
                <a:cs typeface="Ebrima" panose="02000000000000000000" pitchFamily="2" charset="0"/>
              </a:rPr>
              <a:t>CSS </a:t>
            </a:r>
            <a:r>
              <a:rPr kumimoji="1" lang="ko-KR" altLang="en-US" sz="2000" dirty="0" err="1">
                <a:latin typeface="Century Gothic" panose="020B0502020202020204" pitchFamily="34" charset="0"/>
                <a:cs typeface="Ebrima" panose="02000000000000000000" pitchFamily="2" charset="0"/>
              </a:rPr>
              <a:t>선택자</a:t>
            </a:r>
            <a:r>
              <a:rPr kumimoji="1" lang="ko-KR" altLang="en-US" sz="2000" dirty="0"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kumimoji="1" lang="en-US" altLang="ko-KR" sz="2000" dirty="0">
                <a:latin typeface="Century Gothic" panose="020B0502020202020204" pitchFamily="34" charset="0"/>
                <a:cs typeface="Ebrima" panose="02000000000000000000" pitchFamily="2" charset="0"/>
              </a:rPr>
              <a:t>: </a:t>
            </a:r>
            <a:r>
              <a:rPr lang="en-US" altLang="ko-KR" sz="2000" dirty="0">
                <a:hlinkClick r:id="rId3"/>
              </a:rPr>
              <a:t>http://www.nextree.co.kr/p8468/</a:t>
            </a:r>
            <a:endParaRPr lang="en-US" altLang="ko-KR" sz="2000" dirty="0"/>
          </a:p>
          <a:p>
            <a:r>
              <a:rPr kumimoji="1" lang="en-US" altLang="ja-JP" sz="2000" dirty="0">
                <a:latin typeface="Century Gothic" panose="020B0502020202020204" pitchFamily="34" charset="0"/>
                <a:cs typeface="Ebrima" panose="02000000000000000000" pitchFamily="2" charset="0"/>
              </a:rPr>
              <a:t>Margin padding </a:t>
            </a:r>
            <a:r>
              <a:rPr kumimoji="1" lang="ko-KR" altLang="en-US" sz="2000" dirty="0">
                <a:latin typeface="Century Gothic" panose="020B0502020202020204" pitchFamily="34" charset="0"/>
                <a:cs typeface="Ebrima" panose="02000000000000000000" pitchFamily="2" charset="0"/>
              </a:rPr>
              <a:t>차이 </a:t>
            </a:r>
            <a:r>
              <a:rPr lang="en-US" altLang="ko-KR" sz="2000" dirty="0">
                <a:latin typeface="Century Gothic" panose="020B0502020202020204" pitchFamily="34" charset="0"/>
                <a:cs typeface="Ebrima" panose="02000000000000000000" pitchFamily="2" charset="0"/>
              </a:rPr>
              <a:t>: </a:t>
            </a:r>
            <a:r>
              <a:rPr lang="en-US" altLang="ko-KR" sz="2000" dirty="0">
                <a:latin typeface="Century Gothic" panose="020B0502020202020204" pitchFamily="34" charset="0"/>
                <a:cs typeface="Ebrima" panose="02000000000000000000" pitchFamily="2" charset="0"/>
                <a:hlinkClick r:id="rId4"/>
              </a:rPr>
              <a:t>https://coding-factory.tistory.com/187</a:t>
            </a:r>
            <a:endParaRPr lang="en-US" altLang="ko-KR" sz="2000" dirty="0">
              <a:latin typeface="Century Gothic" panose="020B0502020202020204" pitchFamily="34" charset="0"/>
              <a:cs typeface="Ebrima" panose="02000000000000000000" pitchFamily="2" charset="0"/>
            </a:endParaRPr>
          </a:p>
          <a:p>
            <a:r>
              <a:rPr kumimoji="1" lang="en-US" altLang="ja-JP" sz="2000" dirty="0">
                <a:latin typeface="Century Gothic" panose="020B0502020202020204" pitchFamily="34" charset="0"/>
                <a:cs typeface="Ebrima" panose="02000000000000000000" pitchFamily="2" charset="0"/>
              </a:rPr>
              <a:t>CSS </a:t>
            </a:r>
            <a:r>
              <a:rPr kumimoji="1" lang="ko-KR" altLang="en-US" sz="2000" dirty="0">
                <a:latin typeface="Century Gothic" panose="020B0502020202020204" pitchFamily="34" charset="0"/>
                <a:cs typeface="Ebrima" panose="02000000000000000000" pitchFamily="2" charset="0"/>
              </a:rPr>
              <a:t>속성 </a:t>
            </a:r>
            <a:r>
              <a:rPr lang="en-US" altLang="ko-KR" sz="2000" dirty="0">
                <a:latin typeface="Century Gothic" panose="020B0502020202020204" pitchFamily="34" charset="0"/>
                <a:cs typeface="Ebrima" panose="02000000000000000000" pitchFamily="2" charset="0"/>
              </a:rPr>
              <a:t>: </a:t>
            </a:r>
            <a:r>
              <a:rPr lang="en-US" altLang="ko-KR" sz="2000" dirty="0">
                <a:latin typeface="Century Gothic" panose="020B0502020202020204" pitchFamily="34" charset="0"/>
                <a:cs typeface="Ebrima" panose="02000000000000000000" pitchFamily="2" charset="0"/>
                <a:hlinkClick r:id="rId5"/>
              </a:rPr>
              <a:t>https://www.codingfactory.net/10571</a:t>
            </a:r>
            <a:endParaRPr lang="en-US" altLang="ko-KR" sz="2000" dirty="0">
              <a:latin typeface="Century Gothic" panose="020B0502020202020204" pitchFamily="34" charset="0"/>
              <a:cs typeface="Ebrima" panose="02000000000000000000" pitchFamily="2" charset="0"/>
            </a:endParaRPr>
          </a:p>
          <a:p>
            <a:r>
              <a:rPr kumimoji="1" lang="en-US" altLang="ja-JP" sz="2000" dirty="0">
                <a:latin typeface="Century Gothic" panose="020B0502020202020204" pitchFamily="34" charset="0"/>
                <a:cs typeface="Ebrima" panose="02000000000000000000" pitchFamily="2" charset="0"/>
              </a:rPr>
              <a:t>Text-shadow : </a:t>
            </a:r>
            <a:r>
              <a:rPr lang="en-US" altLang="ko-KR" sz="2000" dirty="0">
                <a:hlinkClick r:id="rId6"/>
              </a:rPr>
              <a:t>https://</a:t>
            </a:r>
            <a:r>
              <a:rPr lang="en-US" altLang="ko-KR" sz="2000" dirty="0" smtClean="0">
                <a:hlinkClick r:id="rId6"/>
              </a:rPr>
              <a:t>www.codingfactory.net/10650</a:t>
            </a:r>
            <a:endParaRPr lang="en-US" altLang="ko-KR" sz="2000" dirty="0" smtClean="0"/>
          </a:p>
          <a:p>
            <a:r>
              <a:rPr kumimoji="1" lang="ko-KR" altLang="en-US" sz="2000" dirty="0" smtClean="0">
                <a:latin typeface="Century Gothic" panose="020B0502020202020204" pitchFamily="34" charset="0"/>
                <a:cs typeface="Ebrima" panose="02000000000000000000" pitchFamily="2" charset="0"/>
              </a:rPr>
              <a:t>디자인 </a:t>
            </a:r>
            <a:r>
              <a:rPr kumimoji="1" lang="en-US" altLang="ko-KR" sz="2000" dirty="0" smtClean="0">
                <a:latin typeface="Century Gothic" panose="020B0502020202020204" pitchFamily="34" charset="0"/>
                <a:cs typeface="Ebrima" panose="02000000000000000000" pitchFamily="2" charset="0"/>
              </a:rPr>
              <a:t>: </a:t>
            </a:r>
            <a:r>
              <a:rPr lang="en-US" altLang="ko-KR" sz="2000" dirty="0">
                <a:hlinkClick r:id="rId7"/>
              </a:rPr>
              <a:t>https://</a:t>
            </a:r>
            <a:r>
              <a:rPr lang="en-US" altLang="ko-KR" sz="2000" dirty="0" smtClean="0">
                <a:hlinkClick r:id="rId7"/>
              </a:rPr>
              <a:t>www.youtube.com/watch?v=KYo62fhaR7M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err="1" smtClean="0"/>
              <a:t>Css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속성 참조</a:t>
            </a:r>
            <a:r>
              <a:rPr lang="en-US" altLang="ko-KR" sz="2000" dirty="0" smtClean="0"/>
              <a:t>2</a:t>
            </a:r>
          </a:p>
          <a:p>
            <a:r>
              <a:rPr lang="en-US" altLang="ko-KR" sz="2000" dirty="0" smtClean="0"/>
              <a:t>W3.schools.com</a:t>
            </a:r>
          </a:p>
          <a:p>
            <a:endParaRPr kumimoji="1" lang="ja-JP" altLang="en-US" sz="2000" dirty="0"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4" name="テキスト ボックス 4"/>
          <p:cNvSpPr txBox="1"/>
          <p:nvPr/>
        </p:nvSpPr>
        <p:spPr>
          <a:xfrm>
            <a:off x="400050" y="151878"/>
            <a:ext cx="40142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kumimoji="1" lang="ja-JP" altLang="en-US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 rot="5400000">
            <a:off x="819150" y="-819150"/>
            <a:ext cx="6858000" cy="8496300"/>
          </a:xfrm>
          <a:prstGeom prst="rtTriangle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1"/>
          <p:cNvSpPr txBox="1"/>
          <p:nvPr/>
        </p:nvSpPr>
        <p:spPr>
          <a:xfrm>
            <a:off x="389077" y="451040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38154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HTML </a:t>
              </a:r>
              <a:r>
                <a:rPr kumimoji="1" lang="ko-KR" altLang="en-US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분석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71935" y="204687"/>
            <a:ext cx="6808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HTML </a:t>
            </a:r>
            <a:r>
              <a:rPr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시멘틱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태그 구조 기본 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750A890-A0E4-4F41-84BA-C7BDAD78D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32" y="1311479"/>
            <a:ext cx="6235214" cy="5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333937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CSS </a:t>
              </a:r>
              <a:r>
                <a:rPr kumimoji="1" lang="ko-KR" altLang="en-US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분석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4685"/>
            <a:ext cx="2310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CSS 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분석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75" y="1168955"/>
            <a:ext cx="8998136" cy="5393440"/>
          </a:xfrm>
          <a:prstGeom prst="rect">
            <a:avLst/>
          </a:prstGeom>
        </p:spPr>
      </p:pic>
      <p:sp>
        <p:nvSpPr>
          <p:cNvPr id="4" name="곱셈 기호 3"/>
          <p:cNvSpPr/>
          <p:nvPr/>
        </p:nvSpPr>
        <p:spPr>
          <a:xfrm>
            <a:off x="947155" y="657616"/>
            <a:ext cx="9908088" cy="620038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141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42807" y="204686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CSS </a:t>
            </a:r>
            <a:r>
              <a:rPr kumimoji="1"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선택자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76250" y="1421711"/>
            <a:ext cx="11341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선택자란</a:t>
            </a:r>
            <a:r>
              <a:rPr lang="ko-KR" altLang="en-US" sz="28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말 그대로 선택을 해주는 요소</a:t>
            </a:r>
            <a:endParaRPr lang="en-US" altLang="ko-KR" sz="2800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algn="just"/>
            <a:r>
              <a:rPr lang="ko-KR" altLang="en-US" sz="28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특정 요소들을 선택하여 스타일을 적용할 수 있음</a:t>
            </a:r>
            <a:endParaRPr kumimoji="1"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HY엽서L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07" y="3183784"/>
            <a:ext cx="8545118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9627004" y="6979712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フリーフォーム 9"/>
          <p:cNvSpPr/>
          <p:nvPr/>
        </p:nvSpPr>
        <p:spPr>
          <a:xfrm>
            <a:off x="190501" y="1257349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450585" y="1569336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フリーフォーム 11"/>
          <p:cNvSpPr/>
          <p:nvPr/>
        </p:nvSpPr>
        <p:spPr>
          <a:xfrm>
            <a:off x="2509753" y="1257349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769838" y="1569336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フリーフォーム 21"/>
          <p:cNvSpPr/>
          <p:nvPr/>
        </p:nvSpPr>
        <p:spPr>
          <a:xfrm>
            <a:off x="4829006" y="1257349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>
              <a:solidFill>
                <a:schemeClr val="tx1"/>
              </a:solidFill>
            </a:endParaRPr>
          </a:p>
        </p:txBody>
      </p:sp>
      <p:sp>
        <p:nvSpPr>
          <p:cNvPr id="23" name="円/楕円 22"/>
          <p:cNvSpPr/>
          <p:nvPr/>
        </p:nvSpPr>
        <p:spPr>
          <a:xfrm>
            <a:off x="5089090" y="1569336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フリーフォーム 23"/>
          <p:cNvSpPr/>
          <p:nvPr/>
        </p:nvSpPr>
        <p:spPr>
          <a:xfrm>
            <a:off x="7148258" y="1257349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2280" tIns="2542198" rIns="462280" bIns="150224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6500" kern="1200">
              <a:solidFill>
                <a:schemeClr val="tx1"/>
              </a:solidFill>
            </a:endParaRPr>
          </a:p>
        </p:txBody>
      </p:sp>
      <p:sp>
        <p:nvSpPr>
          <p:cNvPr id="25" name="円/楕円 24"/>
          <p:cNvSpPr/>
          <p:nvPr/>
        </p:nvSpPr>
        <p:spPr>
          <a:xfrm>
            <a:off x="7408342" y="1569336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テキスト ボックス 27"/>
          <p:cNvSpPr txBox="1"/>
          <p:nvPr/>
        </p:nvSpPr>
        <p:spPr>
          <a:xfrm>
            <a:off x="556212" y="2264058"/>
            <a:ext cx="150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Century Gothic" panose="020B0502020202020204" pitchFamily="34" charset="0"/>
              </a:rPr>
              <a:t>전체 </a:t>
            </a:r>
            <a:r>
              <a:rPr kumimoji="1" lang="ko-KR" altLang="en-US" b="1" dirty="0" err="1">
                <a:latin typeface="Century Gothic" panose="020B0502020202020204" pitchFamily="34" charset="0"/>
              </a:rPr>
              <a:t>선택자</a:t>
            </a:r>
            <a:endParaRPr kumimoji="1" lang="en-US" altLang="ja-JP" b="1" dirty="0">
              <a:latin typeface="Century Gothic" panose="020B0502020202020204" pitchFamily="34" charset="0"/>
            </a:endParaRPr>
          </a:p>
        </p:txBody>
      </p:sp>
      <p:sp>
        <p:nvSpPr>
          <p:cNvPr id="27" name="テキスト ボックス 2"/>
          <p:cNvSpPr txBox="1"/>
          <p:nvPr/>
        </p:nvSpPr>
        <p:spPr>
          <a:xfrm>
            <a:off x="1620004" y="204686"/>
            <a:ext cx="335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선택자의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종류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4" name="テキスト ボックス 27"/>
          <p:cNvSpPr txBox="1"/>
          <p:nvPr/>
        </p:nvSpPr>
        <p:spPr>
          <a:xfrm>
            <a:off x="2873074" y="2265062"/>
            <a:ext cx="150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>
                <a:latin typeface="Century Gothic" panose="020B0502020202020204" pitchFamily="34" charset="0"/>
              </a:rPr>
              <a:t>태크</a:t>
            </a:r>
            <a:r>
              <a:rPr kumimoji="1" lang="ko-KR" altLang="en-US" b="1" dirty="0">
                <a:latin typeface="Century Gothic" panose="020B0502020202020204" pitchFamily="34" charset="0"/>
              </a:rPr>
              <a:t> </a:t>
            </a:r>
            <a:r>
              <a:rPr kumimoji="1" lang="ko-KR" altLang="en-US" b="1" dirty="0" err="1">
                <a:latin typeface="Century Gothic" panose="020B0502020202020204" pitchFamily="34" charset="0"/>
              </a:rPr>
              <a:t>선택자</a:t>
            </a:r>
            <a:endParaRPr kumimoji="1" lang="en-US" altLang="ja-JP" b="1" dirty="0">
              <a:latin typeface="Century Gothic" panose="020B0502020202020204" pitchFamily="34" charset="0"/>
            </a:endParaRPr>
          </a:p>
        </p:txBody>
      </p:sp>
      <p:sp>
        <p:nvSpPr>
          <p:cNvPr id="35" name="テキスト ボックス 27"/>
          <p:cNvSpPr txBox="1"/>
          <p:nvPr/>
        </p:nvSpPr>
        <p:spPr>
          <a:xfrm>
            <a:off x="5138596" y="2265062"/>
            <a:ext cx="174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Century Gothic" panose="020B0502020202020204" pitchFamily="34" charset="0"/>
              </a:rPr>
              <a:t>클래스 </a:t>
            </a:r>
            <a:r>
              <a:rPr kumimoji="1" lang="ko-KR" altLang="en-US" b="1" dirty="0" err="1">
                <a:latin typeface="Century Gothic" panose="020B0502020202020204" pitchFamily="34" charset="0"/>
              </a:rPr>
              <a:t>선택자</a:t>
            </a:r>
            <a:endParaRPr kumimoji="1" lang="en-US" altLang="ja-JP" b="1" dirty="0">
              <a:latin typeface="Century Gothic" panose="020B0502020202020204" pitchFamily="34" charset="0"/>
            </a:endParaRPr>
          </a:p>
        </p:txBody>
      </p:sp>
      <p:sp>
        <p:nvSpPr>
          <p:cNvPr id="36" name="テキスト ボックス 27"/>
          <p:cNvSpPr txBox="1"/>
          <p:nvPr/>
        </p:nvSpPr>
        <p:spPr>
          <a:xfrm>
            <a:off x="7430581" y="2260885"/>
            <a:ext cx="174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Century Gothic" panose="020B0502020202020204" pitchFamily="34" charset="0"/>
              </a:rPr>
              <a:t>ID </a:t>
            </a:r>
            <a:r>
              <a:rPr kumimoji="1" lang="ko-KR" altLang="en-US" b="1" dirty="0" err="1">
                <a:latin typeface="Century Gothic" panose="020B0502020202020204" pitchFamily="34" charset="0"/>
              </a:rPr>
              <a:t>선택자</a:t>
            </a:r>
            <a:endParaRPr kumimoji="1" lang="en-US" altLang="ja-JP" b="1" dirty="0">
              <a:latin typeface="Century Gothic" panose="020B0502020202020204" pitchFamily="34" charset="0"/>
            </a:endParaRPr>
          </a:p>
        </p:txBody>
      </p:sp>
      <p:sp>
        <p:nvSpPr>
          <p:cNvPr id="37" name="フリーフォーム 9"/>
          <p:cNvSpPr/>
          <p:nvPr/>
        </p:nvSpPr>
        <p:spPr>
          <a:xfrm>
            <a:off x="9627004" y="1257349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>
              <a:solidFill>
                <a:schemeClr val="tx1"/>
              </a:solidFill>
            </a:endParaRPr>
          </a:p>
        </p:txBody>
      </p:sp>
      <p:sp>
        <p:nvSpPr>
          <p:cNvPr id="38" name="円/楕円 24"/>
          <p:cNvSpPr/>
          <p:nvPr/>
        </p:nvSpPr>
        <p:spPr>
          <a:xfrm>
            <a:off x="9887088" y="1587177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テキスト ボックス 27"/>
          <p:cNvSpPr txBox="1"/>
          <p:nvPr/>
        </p:nvSpPr>
        <p:spPr>
          <a:xfrm>
            <a:off x="9919172" y="2264058"/>
            <a:ext cx="174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Century Gothic" panose="020B0502020202020204" pitchFamily="34" charset="0"/>
              </a:rPr>
              <a:t>복합 </a:t>
            </a:r>
            <a:r>
              <a:rPr kumimoji="1" lang="ko-KR" altLang="en-US" b="1" dirty="0" err="1">
                <a:latin typeface="Century Gothic" panose="020B0502020202020204" pitchFamily="34" charset="0"/>
              </a:rPr>
              <a:t>선택자</a:t>
            </a:r>
            <a:endParaRPr kumimoji="1" lang="en-US" altLang="ja-JP" b="1" dirty="0">
              <a:latin typeface="Century Gothic" panose="020B0502020202020204" pitchFamily="34" charset="0"/>
            </a:endParaRPr>
          </a:p>
        </p:txBody>
      </p:sp>
      <p:sp>
        <p:nvSpPr>
          <p:cNvPr id="26" name="左右矢印 25"/>
          <p:cNvSpPr/>
          <p:nvPr/>
        </p:nvSpPr>
        <p:spPr>
          <a:xfrm>
            <a:off x="547058" y="3857247"/>
            <a:ext cx="11071562" cy="779969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310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5" grpId="0"/>
      <p:bldP spid="36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99526" y="204686"/>
            <a:ext cx="2853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전체 </a:t>
            </a:r>
            <a:r>
              <a:rPr kumimoji="1"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선택자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9478537" y="33740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76250" y="1421711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HTML </a:t>
            </a:r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내부의 모든 태그를 선택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sp>
        <p:nvSpPr>
          <p:cNvPr id="17" name="テキスト ボックス 15"/>
          <p:cNvSpPr txBox="1"/>
          <p:nvPr/>
        </p:nvSpPr>
        <p:spPr>
          <a:xfrm>
            <a:off x="476250" y="2095045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보통 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margin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이나 </a:t>
            </a:r>
            <a:r>
              <a:rPr lang="en-US" altLang="ko-KR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padding</a:t>
            </a:r>
            <a:r>
              <a:rPr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값을 초기화하는 등 기본값을 정할 때 사용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sp>
        <p:nvSpPr>
          <p:cNvPr id="18" name="テキスト ボックス 15"/>
          <p:cNvSpPr txBox="1"/>
          <p:nvPr/>
        </p:nvSpPr>
        <p:spPr>
          <a:xfrm>
            <a:off x="476249" y="2768379"/>
            <a:ext cx="1134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2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이를 많이 사용하면 로딩의 속도가 느려질 수 있음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26" y="4115047"/>
            <a:ext cx="8338544" cy="660479"/>
          </a:xfrm>
          <a:prstGeom prst="rect">
            <a:avLst/>
          </a:prstGeom>
        </p:spPr>
      </p:pic>
      <p:sp>
        <p:nvSpPr>
          <p:cNvPr id="19" name="テキスト ボックス 15"/>
          <p:cNvSpPr txBox="1"/>
          <p:nvPr/>
        </p:nvSpPr>
        <p:spPr>
          <a:xfrm>
            <a:off x="1599526" y="3509380"/>
            <a:ext cx="790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3200" dirty="0">
                <a:latin typeface="HY얕은샘물M" panose="02030600000101010101" pitchFamily="18" charset="-127"/>
              </a:rPr>
              <a:t>CSS</a:t>
            </a:r>
            <a:endParaRPr kumimoji="1" lang="ja-JP" altLang="en-US" sz="3200" dirty="0">
              <a:latin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00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464</Words>
  <Application>Microsoft Office PowerPoint</Application>
  <PresentationFormat>사용자 지정</PresentationFormat>
  <Paragraphs>100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D7701</cp:lastModifiedBy>
  <cp:revision>49</cp:revision>
  <dcterms:created xsi:type="dcterms:W3CDTF">2018-08-02T00:16:13Z</dcterms:created>
  <dcterms:modified xsi:type="dcterms:W3CDTF">2019-10-11T01:24:06Z</dcterms:modified>
</cp:coreProperties>
</file>